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054B05-DB39-4278-92B0-86FDFF6B4EC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224400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054B05-DB39-4278-92B0-86FDFF6B4EC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2167572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054B05-DB39-4278-92B0-86FDFF6B4EC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994787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054B05-DB39-4278-92B0-86FDFF6B4ECB}"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3551598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054B05-DB39-4278-92B0-86FDFF6B4ECB}"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3507907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054B05-DB39-4278-92B0-86FDFF6B4ECB}"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1211882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054B05-DB39-4278-92B0-86FDFF6B4ECB}"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4154561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054B05-DB39-4278-92B0-86FDFF6B4ECB}"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32151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054B05-DB39-4278-92B0-86FDFF6B4ECB}"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2775450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054B05-DB39-4278-92B0-86FDFF6B4EC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635786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054B05-DB39-4278-92B0-86FDFF6B4EC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3951F1-C54D-4F8F-A3A0-CECF0E4463D6}"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71069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054B05-DB39-4278-92B0-86FDFF6B4EC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3732837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054B05-DB39-4278-92B0-86FDFF6B4EC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3951F1-C54D-4F8F-A3A0-CECF0E4463D6}"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274421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054B05-DB39-4278-92B0-86FDFF6B4EC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3651544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054B05-DB39-4278-92B0-86FDFF6B4EC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286467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054B05-DB39-4278-92B0-86FDFF6B4ECB}"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3951F1-C54D-4F8F-A3A0-CECF0E4463D6}" type="slidenum">
              <a:rPr lang="en-IN" smtClean="0"/>
              <a:t>‹#›</a:t>
            </a:fld>
            <a:endParaRPr lang="en-IN"/>
          </a:p>
        </p:txBody>
      </p:sp>
    </p:spTree>
    <p:extLst>
      <p:ext uri="{BB962C8B-B14F-4D97-AF65-F5344CB8AC3E}">
        <p14:creationId xmlns:p14="http://schemas.microsoft.com/office/powerpoint/2010/main" val="4103836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B054B05-DB39-4278-92B0-86FDFF6B4ECB}" type="datetimeFigureOut">
              <a:rPr lang="en-IN" smtClean="0"/>
              <a:t>20-07-2022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43951F1-C54D-4F8F-A3A0-CECF0E4463D6}" type="slidenum">
              <a:rPr lang="en-IN" smtClean="0"/>
              <a:t>‹#›</a:t>
            </a:fld>
            <a:endParaRPr lang="en-IN"/>
          </a:p>
        </p:txBody>
      </p:sp>
    </p:spTree>
    <p:extLst>
      <p:ext uri="{BB962C8B-B14F-4D97-AF65-F5344CB8AC3E}">
        <p14:creationId xmlns:p14="http://schemas.microsoft.com/office/powerpoint/2010/main" val="1530000547"/>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55840-06D7-4E35-AA7C-62EAF64B483B}"/>
              </a:ext>
            </a:extLst>
          </p:cNvPr>
          <p:cNvSpPr>
            <a:spLocks noGrp="1"/>
          </p:cNvSpPr>
          <p:nvPr>
            <p:ph type="ctrTitle"/>
          </p:nvPr>
        </p:nvSpPr>
        <p:spPr>
          <a:xfrm>
            <a:off x="253218" y="-1716260"/>
            <a:ext cx="10255348" cy="6893169"/>
          </a:xfrm>
        </p:spPr>
        <p:txBody>
          <a:bodyPr>
            <a:normAutofit/>
          </a:bodyPr>
          <a:lstStyle/>
          <a:p>
            <a:pPr>
              <a:lnSpc>
                <a:spcPct val="107000"/>
              </a:lnSpc>
              <a:spcAft>
                <a:spcPts val="800"/>
              </a:spcAft>
            </a:pPr>
            <a:r>
              <a:rPr lang="en-US" sz="1800" dirty="0">
                <a:effectLst/>
                <a:latin typeface="Calibri" panose="020F0502020204030204" pitchFamily="34" charset="0"/>
                <a:ea typeface="Calibri" panose="020F0502020204030204" pitchFamily="34" charset="0"/>
                <a:cs typeface="Raavi" panose="020B0502040204020203" pitchFamily="34" charset="0"/>
              </a:rPr>
              <a:t>ROCK IS AN AGGREGATE OF MINERALS.ROCK HAS BEEN DEFINED AS COHERENT,CONSOLIDATED AND COMPACT MASS OF TWO OR MORE THAN TWO MINERALS.</a:t>
            </a:r>
            <a:br>
              <a:rPr lang="en-IN" sz="1800" dirty="0">
                <a:effectLst/>
                <a:latin typeface="Calibri" panose="020F0502020204030204" pitchFamily="34" charset="0"/>
                <a:ea typeface="Calibri" panose="020F0502020204030204" pitchFamily="34" charset="0"/>
                <a:cs typeface="Raavi" panose="020B0502040204020203" pitchFamily="34" charset="0"/>
              </a:rPr>
            </a:br>
            <a:r>
              <a:rPr lang="en-US" sz="1800" dirty="0">
                <a:effectLst/>
                <a:latin typeface="Calibri" panose="020F0502020204030204" pitchFamily="34" charset="0"/>
                <a:ea typeface="Calibri" panose="020F0502020204030204" pitchFamily="34" charset="0"/>
                <a:cs typeface="Raavi" panose="020B0502040204020203" pitchFamily="34" charset="0"/>
              </a:rPr>
              <a:t>CLASSIFICATION OF ROCKS:</a:t>
            </a:r>
            <a:br>
              <a:rPr lang="en-IN" sz="1800" dirty="0">
                <a:effectLst/>
                <a:latin typeface="Calibri" panose="020F0502020204030204" pitchFamily="34" charset="0"/>
                <a:ea typeface="Calibri" panose="020F0502020204030204" pitchFamily="34" charset="0"/>
                <a:cs typeface="Raavi" panose="020B0502040204020203" pitchFamily="34" charset="0"/>
              </a:rPr>
            </a:br>
            <a:r>
              <a:rPr lang="en-US" sz="1800" dirty="0">
                <a:effectLst/>
                <a:latin typeface="Calibri" panose="020F0502020204030204" pitchFamily="34" charset="0"/>
                <a:ea typeface="Calibri" panose="020F0502020204030204" pitchFamily="34" charset="0"/>
                <a:cs typeface="Raavi" panose="020B0502040204020203" pitchFamily="34" charset="0"/>
              </a:rPr>
              <a:t>ON THE BASIS OF MODE OF FORMATION  ROCKS ARE CLASSIFIED INTO THREE CATEGORIES:</a:t>
            </a:r>
            <a:br>
              <a:rPr lang="en-IN" sz="1800" dirty="0">
                <a:effectLst/>
                <a:latin typeface="Calibri" panose="020F0502020204030204" pitchFamily="34" charset="0"/>
                <a:ea typeface="Calibri" panose="020F0502020204030204" pitchFamily="34" charset="0"/>
                <a:cs typeface="Raavi" panose="020B0502040204020203" pitchFamily="34" charset="0"/>
              </a:rPr>
            </a:br>
            <a:r>
              <a:rPr lang="en-US" sz="1800" dirty="0">
                <a:effectLst/>
                <a:latin typeface="Calibri" panose="020F0502020204030204" pitchFamily="34" charset="0"/>
                <a:ea typeface="Calibri" panose="020F0502020204030204" pitchFamily="34" charset="0"/>
                <a:cs typeface="Raavi" panose="020B0502040204020203" pitchFamily="34" charset="0"/>
              </a:rPr>
              <a:t>1  IGNEOUS ROCKS</a:t>
            </a:r>
            <a:br>
              <a:rPr lang="en-IN" sz="1800" dirty="0">
                <a:effectLst/>
                <a:latin typeface="Calibri" panose="020F0502020204030204" pitchFamily="34" charset="0"/>
                <a:ea typeface="Calibri" panose="020F0502020204030204" pitchFamily="34" charset="0"/>
                <a:cs typeface="Raavi" panose="020B0502040204020203" pitchFamily="34" charset="0"/>
              </a:rPr>
            </a:br>
            <a:r>
              <a:rPr lang="en-US" sz="1800" dirty="0">
                <a:effectLst/>
                <a:latin typeface="Calibri" panose="020F0502020204030204" pitchFamily="34" charset="0"/>
                <a:ea typeface="Calibri" panose="020F0502020204030204" pitchFamily="34" charset="0"/>
                <a:cs typeface="Raavi" panose="020B0502040204020203" pitchFamily="34" charset="0"/>
              </a:rPr>
              <a:t>2  SEDIMENTARY ROCKS</a:t>
            </a:r>
            <a:br>
              <a:rPr lang="en-IN" sz="1800" dirty="0">
                <a:effectLst/>
                <a:latin typeface="Calibri" panose="020F0502020204030204" pitchFamily="34" charset="0"/>
                <a:ea typeface="Calibri" panose="020F0502020204030204" pitchFamily="34" charset="0"/>
                <a:cs typeface="Raavi" panose="020B0502040204020203" pitchFamily="34" charset="0"/>
              </a:rPr>
            </a:br>
            <a:r>
              <a:rPr lang="en-US" sz="1800" dirty="0">
                <a:effectLst/>
                <a:latin typeface="Calibri" panose="020F0502020204030204" pitchFamily="34" charset="0"/>
                <a:ea typeface="Calibri" panose="020F0502020204030204" pitchFamily="34" charset="0"/>
                <a:cs typeface="Raavi" panose="020B0502040204020203" pitchFamily="34" charset="0"/>
              </a:rPr>
              <a:t>3  METAMORPHIC ROCKS</a:t>
            </a:r>
            <a:br>
              <a:rPr lang="en-IN" sz="1800" dirty="0">
                <a:effectLst/>
                <a:latin typeface="Calibri" panose="020F0502020204030204" pitchFamily="34" charset="0"/>
                <a:ea typeface="Calibri" panose="020F0502020204030204" pitchFamily="34" charset="0"/>
                <a:cs typeface="Raavi" panose="020B0502040204020203" pitchFamily="34" charset="0"/>
              </a:rPr>
            </a:br>
            <a:r>
              <a:rPr lang="en-US" sz="1800" dirty="0">
                <a:effectLst/>
                <a:latin typeface="Calibri" panose="020F0502020204030204" pitchFamily="34" charset="0"/>
                <a:ea typeface="Calibri" panose="020F0502020204030204" pitchFamily="34" charset="0"/>
                <a:cs typeface="Raavi" panose="020B0502040204020203" pitchFamily="34" charset="0"/>
              </a:rPr>
              <a:t> </a:t>
            </a:r>
            <a:br>
              <a:rPr lang="en-IN" sz="1800" dirty="0">
                <a:effectLst/>
                <a:latin typeface="Calibri" panose="020F0502020204030204" pitchFamily="34" charset="0"/>
                <a:ea typeface="Calibri" panose="020F0502020204030204" pitchFamily="34" charset="0"/>
                <a:cs typeface="Raavi" panose="020B0502040204020203" pitchFamily="34" charset="0"/>
              </a:rPr>
            </a:br>
            <a:endParaRPr lang="en-IN" dirty="0"/>
          </a:p>
        </p:txBody>
      </p:sp>
      <p:sp>
        <p:nvSpPr>
          <p:cNvPr id="3" name="Subtitle 2">
            <a:extLst>
              <a:ext uri="{FF2B5EF4-FFF2-40B4-BE49-F238E27FC236}">
                <a16:creationId xmlns:a16="http://schemas.microsoft.com/office/drawing/2014/main" id="{B49CF864-1B4C-4639-A87D-ACA3912B0EB8}"/>
              </a:ext>
            </a:extLst>
          </p:cNvPr>
          <p:cNvSpPr>
            <a:spLocks noGrp="1"/>
          </p:cNvSpPr>
          <p:nvPr>
            <p:ph type="subTitle" idx="1"/>
          </p:nvPr>
        </p:nvSpPr>
        <p:spPr>
          <a:xfrm>
            <a:off x="350026" y="839435"/>
            <a:ext cx="10649243" cy="5613008"/>
          </a:xfrm>
        </p:spPr>
        <p:txBody>
          <a:bodyPr/>
          <a:lstStyle/>
          <a:p>
            <a:r>
              <a:rPr lang="en-US" dirty="0"/>
              <a:t>ROCKS</a:t>
            </a:r>
            <a:endParaRPr lang="en-IN" dirty="0"/>
          </a:p>
        </p:txBody>
      </p:sp>
    </p:spTree>
    <p:extLst>
      <p:ext uri="{BB962C8B-B14F-4D97-AF65-F5344CB8AC3E}">
        <p14:creationId xmlns:p14="http://schemas.microsoft.com/office/powerpoint/2010/main" val="1941833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D0B4F8-15D4-4415-9B5B-37D1BF0BD83A}"/>
              </a:ext>
            </a:extLst>
          </p:cNvPr>
          <p:cNvSpPr txBox="1"/>
          <p:nvPr/>
        </p:nvSpPr>
        <p:spPr>
          <a:xfrm>
            <a:off x="1252025" y="675247"/>
            <a:ext cx="7821637" cy="3054234"/>
          </a:xfrm>
          <a:prstGeom prst="rect">
            <a:avLst/>
          </a:prstGeom>
          <a:noFill/>
        </p:spPr>
        <p:txBody>
          <a:bodyPr wrap="square">
            <a:spAutoFit/>
          </a:bodyPr>
          <a:lstStyle/>
          <a:p>
            <a:pPr>
              <a:lnSpc>
                <a:spcPct val="107000"/>
              </a:lnSpc>
              <a:spcAft>
                <a:spcPts val="800"/>
              </a:spcAft>
            </a:pPr>
            <a:r>
              <a:rPr lang="en-US" sz="1800" dirty="0">
                <a:effectLst/>
                <a:latin typeface="Calibri" panose="020F0502020204030204" pitchFamily="34" charset="0"/>
                <a:ea typeface="Calibri" panose="020F0502020204030204" pitchFamily="34" charset="0"/>
                <a:cs typeface="Raavi" panose="020B0502040204020203" pitchFamily="34" charset="0"/>
              </a:rPr>
              <a:t>IGNEOUS ROCKS:</a:t>
            </a:r>
            <a:endParaRPr lang="en-IN" sz="1400"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Raavi" panose="020B0502040204020203" pitchFamily="34" charset="0"/>
              </a:rPr>
              <a:t> </a:t>
            </a:r>
            <a:endParaRPr lang="en-IN" sz="1400"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Raavi" panose="020B0502040204020203" pitchFamily="34" charset="0"/>
              </a:rPr>
              <a:t>                                   IGNEOUS ROCKS, ALSO KNOWN AS PRIMARY ROCKS ARE FORMED BY SOLIDIFICATION OF MAGMA.  MAGMA IS MOLTEN ROCK MATERIAL CONSISTING OF LIQUID,GAS AND CRYSTAL.IGNEOUS ROCKS ARE RECODS OF THERMAL HISTORY OF EARTH.</a:t>
            </a:r>
            <a:endParaRPr lang="en-IN" sz="1400"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Raavi" panose="020B0502040204020203" pitchFamily="34" charset="0"/>
              </a:rPr>
              <a:t>GRANITE IS THE MOST COMMON VARIETY OF IGNEOUS ROCK AND IS TYPICALLY EXPOSED IN ERODED MOUNTAIN BELTS AND IN ROOTS OF ANCIENT MOUNTAINS. BEST EXAMPLE OF IGNEOUS ACTIVITY IS VOLCANIC ERUPTION.</a:t>
            </a:r>
            <a:endParaRPr lang="en-IN" sz="1400" dirty="0">
              <a:effectLst/>
              <a:latin typeface="Calibri" panose="020F0502020204030204" pitchFamily="34" charset="0"/>
              <a:ea typeface="Calibri" panose="020F0502020204030204" pitchFamily="34" charset="0"/>
              <a:cs typeface="Raavi" panose="020B0502040204020203" pitchFamily="34" charset="0"/>
            </a:endParaRPr>
          </a:p>
        </p:txBody>
      </p:sp>
    </p:spTree>
    <p:extLst>
      <p:ext uri="{BB962C8B-B14F-4D97-AF65-F5344CB8AC3E}">
        <p14:creationId xmlns:p14="http://schemas.microsoft.com/office/powerpoint/2010/main" val="796739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4BC2A7-B872-45AC-A1C5-57FB0A248570}"/>
              </a:ext>
            </a:extLst>
          </p:cNvPr>
          <p:cNvSpPr txBox="1"/>
          <p:nvPr/>
        </p:nvSpPr>
        <p:spPr>
          <a:xfrm>
            <a:off x="2039815" y="590842"/>
            <a:ext cx="7526216" cy="2666692"/>
          </a:xfrm>
          <a:prstGeom prst="rect">
            <a:avLst/>
          </a:prstGeom>
          <a:noFill/>
        </p:spPr>
        <p:txBody>
          <a:bodyPr wrap="square">
            <a:spAutoFit/>
          </a:bodyPr>
          <a:lstStyle/>
          <a:p>
            <a:pPr>
              <a:lnSpc>
                <a:spcPct val="107000"/>
              </a:lnSpc>
              <a:spcAft>
                <a:spcPts val="800"/>
              </a:spcAft>
            </a:pPr>
            <a:r>
              <a:rPr lang="en-US" sz="1800" dirty="0">
                <a:effectLst/>
                <a:latin typeface="Calibri" panose="020F0502020204030204" pitchFamily="34" charset="0"/>
                <a:ea typeface="Calibri" panose="020F0502020204030204" pitchFamily="34" charset="0"/>
                <a:cs typeface="Raavi" panose="020B0502040204020203" pitchFamily="34" charset="0"/>
              </a:rPr>
              <a:t>TYPES OF IGNEOUS ROCKS:</a:t>
            </a:r>
            <a:endParaRPr lang="en-IN" sz="1400"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Raavi" panose="020B0502040204020203" pitchFamily="34" charset="0"/>
              </a:rPr>
              <a:t>1 INTRUSIVE IGNEOUS ROCKS</a:t>
            </a:r>
            <a:endParaRPr lang="en-IN" sz="1400"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Raavi" panose="020B0502040204020203" pitchFamily="34" charset="0"/>
              </a:rPr>
              <a:t>2  EXTRUSIVE IGNEOUS ROCKS</a:t>
            </a:r>
            <a:endParaRPr lang="en-IN" sz="1400"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Raavi" panose="020B0502040204020203" pitchFamily="34" charset="0"/>
              </a:rPr>
              <a:t> </a:t>
            </a:r>
            <a:endParaRPr lang="en-IN" sz="1400"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Raavi" panose="020B0502040204020203" pitchFamily="34" charset="0"/>
              </a:rPr>
              <a:t>INTRUSIVE IGNEOUS ROCKS:</a:t>
            </a:r>
            <a:endParaRPr lang="en-IN" sz="1400"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Raavi" panose="020B0502040204020203" pitchFamily="34" charset="0"/>
              </a:rPr>
              <a:t>ON THE BASIS OF DEPTH AND PLACE OF COOLING OF MAGMA,THESE ROCKS ARE SUB-DIVIDED INTO TWO TYPES</a:t>
            </a:r>
            <a:endParaRPr lang="en-IN" sz="1400" dirty="0">
              <a:effectLst/>
              <a:latin typeface="Calibri" panose="020F0502020204030204" pitchFamily="34" charset="0"/>
              <a:ea typeface="Calibri" panose="020F0502020204030204" pitchFamily="34" charset="0"/>
              <a:cs typeface="Raavi" panose="020B0502040204020203" pitchFamily="34" charset="0"/>
            </a:endParaRPr>
          </a:p>
        </p:txBody>
      </p:sp>
    </p:spTree>
    <p:extLst>
      <p:ext uri="{BB962C8B-B14F-4D97-AF65-F5344CB8AC3E}">
        <p14:creationId xmlns:p14="http://schemas.microsoft.com/office/powerpoint/2010/main" val="1612366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21A1C8-E6BA-4A4B-A36F-9D3B65EF9E75}"/>
              </a:ext>
            </a:extLst>
          </p:cNvPr>
          <p:cNvSpPr txBox="1"/>
          <p:nvPr/>
        </p:nvSpPr>
        <p:spPr>
          <a:xfrm>
            <a:off x="2250830" y="1280160"/>
            <a:ext cx="7216727" cy="1826910"/>
          </a:xfrm>
          <a:prstGeom prst="rect">
            <a:avLst/>
          </a:prstGeom>
          <a:noFill/>
        </p:spPr>
        <p:txBody>
          <a:bodyPr wrap="square">
            <a:spAutoFit/>
          </a:bodyPr>
          <a:lstStyle/>
          <a:p>
            <a:pPr>
              <a:lnSpc>
                <a:spcPct val="107000"/>
              </a:lnSpc>
              <a:spcAft>
                <a:spcPts val="800"/>
              </a:spcAft>
            </a:pPr>
            <a:r>
              <a:rPr lang="en-US" sz="2000" b="1" dirty="0">
                <a:effectLst/>
                <a:latin typeface="Calibri" panose="020F0502020204030204" pitchFamily="34" charset="0"/>
                <a:ea typeface="Calibri" panose="020F0502020204030204" pitchFamily="34" charset="0"/>
                <a:cs typeface="Raavi" panose="020B0502040204020203" pitchFamily="34" charset="0"/>
              </a:rPr>
              <a:t>A)  PLUTONIC – igneous rocks of deep seated origin are known as plutonic </a:t>
            </a:r>
            <a:r>
              <a:rPr lang="en-US" sz="2000" b="1" dirty="0" err="1">
                <a:effectLst/>
                <a:latin typeface="Calibri" panose="020F0502020204030204" pitchFamily="34" charset="0"/>
                <a:ea typeface="Calibri" panose="020F0502020204030204" pitchFamily="34" charset="0"/>
                <a:cs typeface="Raavi" panose="020B0502040204020203" pitchFamily="34" charset="0"/>
              </a:rPr>
              <a:t>rocks.granite</a:t>
            </a:r>
            <a:r>
              <a:rPr lang="en-US" sz="2000" b="1" dirty="0">
                <a:effectLst/>
                <a:latin typeface="Calibri" panose="020F0502020204030204" pitchFamily="34" charset="0"/>
                <a:ea typeface="Calibri" panose="020F0502020204030204" pitchFamily="34" charset="0"/>
                <a:cs typeface="Raavi" panose="020B0502040204020203" pitchFamily="34" charset="0"/>
              </a:rPr>
              <a:t>, diorite, gabbro the examples of plutonic </a:t>
            </a:r>
            <a:r>
              <a:rPr lang="en-US" sz="2000" b="1" dirty="0" err="1">
                <a:effectLst/>
                <a:latin typeface="Calibri" panose="020F0502020204030204" pitchFamily="34" charset="0"/>
                <a:ea typeface="Calibri" panose="020F0502020204030204" pitchFamily="34" charset="0"/>
                <a:cs typeface="Raavi" panose="020B0502040204020203" pitchFamily="34" charset="0"/>
              </a:rPr>
              <a:t>rocks.The</a:t>
            </a:r>
            <a:r>
              <a:rPr lang="en-US" sz="2000" b="1" dirty="0">
                <a:effectLst/>
                <a:latin typeface="Calibri" panose="020F0502020204030204" pitchFamily="34" charset="0"/>
                <a:ea typeface="Calibri" panose="020F0502020204030204" pitchFamily="34" charset="0"/>
                <a:cs typeface="Raavi" panose="020B0502040204020203" pitchFamily="34" charset="0"/>
              </a:rPr>
              <a:t> largest partially exposed is batholith.</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2000" b="1" dirty="0">
                <a:effectLst/>
                <a:latin typeface="Calibri" panose="020F0502020204030204" pitchFamily="34" charset="0"/>
                <a:ea typeface="Calibri" panose="020F0502020204030204" pitchFamily="34" charset="0"/>
                <a:cs typeface="Raavi" panose="020B0502040204020203" pitchFamily="34" charset="0"/>
              </a:rPr>
              <a:t>  B ) HYPABYSSAL -these rocks are formed due to cooling and solidification of magma just beneath the earth s surface.</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p:txBody>
      </p:sp>
    </p:spTree>
    <p:extLst>
      <p:ext uri="{BB962C8B-B14F-4D97-AF65-F5344CB8AC3E}">
        <p14:creationId xmlns:p14="http://schemas.microsoft.com/office/powerpoint/2010/main" val="3225416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6F77B-52C0-4DBA-B275-359D83081FF0}"/>
              </a:ext>
            </a:extLst>
          </p:cNvPr>
          <p:cNvSpPr txBox="1"/>
          <p:nvPr/>
        </p:nvSpPr>
        <p:spPr>
          <a:xfrm>
            <a:off x="1744394" y="365759"/>
            <a:ext cx="7835704" cy="2690737"/>
          </a:xfrm>
          <a:prstGeom prst="rect">
            <a:avLst/>
          </a:prstGeom>
          <a:noFill/>
        </p:spPr>
        <p:txBody>
          <a:bodyPr wrap="square">
            <a:spAutoFit/>
          </a:bodyPr>
          <a:lstStyle/>
          <a:p>
            <a:pPr>
              <a:lnSpc>
                <a:spcPct val="107000"/>
              </a:lnSpc>
              <a:spcAft>
                <a:spcPts val="800"/>
              </a:spcAft>
            </a:pPr>
            <a:r>
              <a:rPr lang="en-US" sz="2000" b="1" dirty="0">
                <a:effectLst/>
                <a:latin typeface="Calibri" panose="020F0502020204030204" pitchFamily="34" charset="0"/>
                <a:ea typeface="Calibri" panose="020F0502020204030204" pitchFamily="34" charset="0"/>
                <a:cs typeface="Raavi" panose="020B0502040204020203" pitchFamily="34" charset="0"/>
              </a:rPr>
              <a:t> </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2000" b="1" dirty="0">
                <a:effectLst/>
                <a:latin typeface="Calibri" panose="020F0502020204030204" pitchFamily="34" charset="0"/>
                <a:ea typeface="Calibri" panose="020F0502020204030204" pitchFamily="34" charset="0"/>
                <a:cs typeface="Raavi" panose="020B0502040204020203" pitchFamily="34" charset="0"/>
              </a:rPr>
              <a:t>a) -BATHOLITH:</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2000" b="1" dirty="0">
                <a:effectLst/>
                <a:latin typeface="Calibri" panose="020F0502020204030204" pitchFamily="34" charset="0"/>
                <a:ea typeface="Calibri" panose="020F0502020204030204" pitchFamily="34" charset="0"/>
                <a:cs typeface="Raavi" panose="020B0502040204020203" pitchFamily="34" charset="0"/>
              </a:rPr>
              <a:t>The term applies to any large intrusive mass of igneous rock (almost always granite) I which there is no observable </a:t>
            </a:r>
            <a:r>
              <a:rPr lang="en-US" sz="2000" b="1" dirty="0" err="1">
                <a:effectLst/>
                <a:latin typeface="Calibri" panose="020F0502020204030204" pitchFamily="34" charset="0"/>
                <a:ea typeface="Calibri" panose="020F0502020204030204" pitchFamily="34" charset="0"/>
                <a:cs typeface="Raavi" panose="020B0502040204020203" pitchFamily="34" charset="0"/>
              </a:rPr>
              <a:t>bottom.A</a:t>
            </a:r>
            <a:r>
              <a:rPr lang="en-US" sz="2000" b="1" dirty="0">
                <a:effectLst/>
                <a:latin typeface="Calibri" panose="020F0502020204030204" pitchFamily="34" charset="0"/>
                <a:ea typeface="Calibri" panose="020F0502020204030204" pitchFamily="34" charset="0"/>
                <a:cs typeface="Raavi" panose="020B0502040204020203" pitchFamily="34" charset="0"/>
              </a:rPr>
              <a:t> batholith generally covers more than 100 sq. kms.</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pPr>
            <a:r>
              <a:rPr lang="en-US" sz="2000" b="1" dirty="0">
                <a:effectLst/>
                <a:latin typeface="Calibri" panose="020F0502020204030204" pitchFamily="34" charset="0"/>
                <a:ea typeface="Calibri" panose="020F0502020204030204" pitchFamily="34" charset="0"/>
                <a:cs typeface="Raavi" panose="020B0502040204020203" pitchFamily="34" charset="0"/>
              </a:rPr>
              <a:t>b) LACCOLITH – It is an intrusive dome like mass of igneous </a:t>
            </a:r>
            <a:r>
              <a:rPr lang="en-US" sz="2000" b="1" dirty="0" err="1">
                <a:effectLst/>
                <a:latin typeface="Calibri" panose="020F0502020204030204" pitchFamily="34" charset="0"/>
                <a:ea typeface="Calibri" panose="020F0502020204030204" pitchFamily="34" charset="0"/>
                <a:cs typeface="Raavi" panose="020B0502040204020203" pitchFamily="34" charset="0"/>
              </a:rPr>
              <a:t>rock.They</a:t>
            </a:r>
            <a:r>
              <a:rPr lang="en-US" sz="2000" b="1" dirty="0">
                <a:effectLst/>
                <a:latin typeface="Calibri" panose="020F0502020204030204" pitchFamily="34" charset="0"/>
                <a:ea typeface="Calibri" panose="020F0502020204030204" pitchFamily="34" charset="0"/>
                <a:cs typeface="Raavi" panose="020B0502040204020203" pitchFamily="34" charset="0"/>
              </a:rPr>
              <a:t> can be several </a:t>
            </a:r>
            <a:r>
              <a:rPr lang="en-US" sz="2000" b="1" dirty="0" err="1">
                <a:effectLst/>
                <a:latin typeface="Calibri" panose="020F0502020204030204" pitchFamily="34" charset="0"/>
                <a:ea typeface="Calibri" panose="020F0502020204030204" pitchFamily="34" charset="0"/>
                <a:cs typeface="Raavi" panose="020B0502040204020203" pitchFamily="34" charset="0"/>
              </a:rPr>
              <a:t>kilometres</a:t>
            </a:r>
            <a:r>
              <a:rPr lang="en-US" sz="2000" b="1" dirty="0">
                <a:effectLst/>
                <a:latin typeface="Calibri" panose="020F0502020204030204" pitchFamily="34" charset="0"/>
                <a:ea typeface="Calibri" panose="020F0502020204030204" pitchFamily="34" charset="0"/>
                <a:cs typeface="Raavi" panose="020B0502040204020203" pitchFamily="34" charset="0"/>
              </a:rPr>
              <a:t> in </a:t>
            </a:r>
            <a:r>
              <a:rPr lang="en-US" sz="2000" b="1" dirty="0" err="1">
                <a:effectLst/>
                <a:latin typeface="Calibri" panose="020F0502020204030204" pitchFamily="34" charset="0"/>
                <a:ea typeface="Calibri" panose="020F0502020204030204" pitchFamily="34" charset="0"/>
                <a:cs typeface="Raavi" panose="020B0502040204020203" pitchFamily="34" charset="0"/>
              </a:rPr>
              <a:t>diameter,thousands</a:t>
            </a:r>
            <a:r>
              <a:rPr lang="en-US" sz="2000" b="1" dirty="0">
                <a:effectLst/>
                <a:latin typeface="Calibri" panose="020F0502020204030204" pitchFamily="34" charset="0"/>
                <a:ea typeface="Calibri" panose="020F0502020204030204" pitchFamily="34" charset="0"/>
                <a:cs typeface="Raavi" panose="020B0502040204020203" pitchFamily="34" charset="0"/>
              </a:rPr>
              <a:t> of </a:t>
            </a:r>
            <a:r>
              <a:rPr lang="en-US" sz="2000" b="1" dirty="0" err="1">
                <a:effectLst/>
                <a:latin typeface="Calibri" panose="020F0502020204030204" pitchFamily="34" charset="0"/>
                <a:ea typeface="Calibri" panose="020F0502020204030204" pitchFamily="34" charset="0"/>
                <a:cs typeface="Raavi" panose="020B0502040204020203" pitchFamily="34" charset="0"/>
              </a:rPr>
              <a:t>metres</a:t>
            </a:r>
            <a:r>
              <a:rPr lang="en-US" sz="2000" b="1" dirty="0">
                <a:effectLst/>
                <a:latin typeface="Calibri" panose="020F0502020204030204" pitchFamily="34" charset="0"/>
                <a:ea typeface="Calibri" panose="020F0502020204030204" pitchFamily="34" charset="0"/>
                <a:cs typeface="Raavi" panose="020B0502040204020203" pitchFamily="34" charset="0"/>
              </a:rPr>
              <a:t> thick.</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p:txBody>
      </p:sp>
    </p:spTree>
    <p:extLst>
      <p:ext uri="{BB962C8B-B14F-4D97-AF65-F5344CB8AC3E}">
        <p14:creationId xmlns:p14="http://schemas.microsoft.com/office/powerpoint/2010/main" val="1072345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7CF31C-3DDC-4920-B054-1458467C00A7}"/>
              </a:ext>
            </a:extLst>
          </p:cNvPr>
          <p:cNvSpPr txBox="1"/>
          <p:nvPr/>
        </p:nvSpPr>
        <p:spPr>
          <a:xfrm>
            <a:off x="1702191" y="1730327"/>
            <a:ext cx="7849772" cy="2917465"/>
          </a:xfrm>
          <a:prstGeom prst="rect">
            <a:avLst/>
          </a:prstGeom>
          <a:noFill/>
        </p:spPr>
        <p:txBody>
          <a:bodyPr wrap="square">
            <a:spAutoFit/>
          </a:bodyPr>
          <a:lstStyle/>
          <a:p>
            <a:pPr>
              <a:lnSpc>
                <a:spcPct val="107000"/>
              </a:lnSpc>
              <a:spcAft>
                <a:spcPts val="800"/>
              </a:spcAft>
            </a:pPr>
            <a:r>
              <a:rPr lang="en-US" sz="2000" b="1" dirty="0">
                <a:effectLst/>
                <a:latin typeface="Calibri" panose="020F0502020204030204" pitchFamily="34" charset="0"/>
                <a:ea typeface="Calibri" panose="020F0502020204030204" pitchFamily="34" charset="0"/>
                <a:cs typeface="Raavi" panose="020B0502040204020203" pitchFamily="34" charset="0"/>
              </a:rPr>
              <a:t>c) SILL- a sill is a sheet like body of igneous rock .it is a tabular body of intrusive rocks injected between layers of enclosing rocks.</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tabLst>
                <a:tab pos="771525" algn="l"/>
              </a:tabLst>
            </a:pPr>
            <a:r>
              <a:rPr lang="en-US" sz="2000" b="1" dirty="0">
                <a:effectLst/>
                <a:latin typeface="Calibri" panose="020F0502020204030204" pitchFamily="34" charset="0"/>
                <a:ea typeface="Calibri" panose="020F0502020204030204" pitchFamily="34" charset="0"/>
                <a:cs typeface="Raavi" panose="020B0502040204020203" pitchFamily="34" charset="0"/>
              </a:rPr>
              <a:t>d) STOCK It is intrusive mass of rock with an outcrop of fewer than 10 sq. kms.</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tabLst>
                <a:tab pos="771525" algn="l"/>
              </a:tabLst>
            </a:pPr>
            <a:r>
              <a:rPr lang="en-US" sz="2000" b="1" dirty="0">
                <a:effectLst/>
                <a:latin typeface="Calibri" panose="020F0502020204030204" pitchFamily="34" charset="0"/>
                <a:ea typeface="Calibri" panose="020F0502020204030204" pitchFamily="34" charset="0"/>
                <a:cs typeface="Raavi" panose="020B0502040204020203" pitchFamily="34" charset="0"/>
              </a:rPr>
              <a:t>Some stocks are known to be small protrusions rising from the main </a:t>
            </a:r>
            <a:r>
              <a:rPr lang="en-US" sz="2000" b="1" dirty="0" err="1">
                <a:effectLst/>
                <a:latin typeface="Calibri" panose="020F0502020204030204" pitchFamily="34" charset="0"/>
                <a:ea typeface="Calibri" panose="020F0502020204030204" pitchFamily="34" charset="0"/>
                <a:cs typeface="Raavi" panose="020B0502040204020203" pitchFamily="34" charset="0"/>
              </a:rPr>
              <a:t>batholith.stocks</a:t>
            </a:r>
            <a:r>
              <a:rPr lang="en-US" sz="2000" b="1" dirty="0">
                <a:effectLst/>
                <a:latin typeface="Calibri" panose="020F0502020204030204" pitchFamily="34" charset="0"/>
                <a:ea typeface="Calibri" panose="020F0502020204030204" pitchFamily="34" charset="0"/>
                <a:cs typeface="Raavi" panose="020B0502040204020203" pitchFamily="34" charset="0"/>
              </a:rPr>
              <a:t> are generally formed of granite. Many deposits of gold ,silver, lead , zinc and copper are deposited in fractures and form veins from a stock into the surrounding rock.	</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p:txBody>
      </p:sp>
    </p:spTree>
    <p:extLst>
      <p:ext uri="{BB962C8B-B14F-4D97-AF65-F5344CB8AC3E}">
        <p14:creationId xmlns:p14="http://schemas.microsoft.com/office/powerpoint/2010/main" val="1530742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81709E-2DAE-429C-BE6F-5C4E013EE2F5}"/>
              </a:ext>
            </a:extLst>
          </p:cNvPr>
          <p:cNvSpPr txBox="1"/>
          <p:nvPr/>
        </p:nvSpPr>
        <p:spPr>
          <a:xfrm>
            <a:off x="1392702" y="1800664"/>
            <a:ext cx="8567224" cy="2258823"/>
          </a:xfrm>
          <a:prstGeom prst="rect">
            <a:avLst/>
          </a:prstGeom>
          <a:noFill/>
        </p:spPr>
        <p:txBody>
          <a:bodyPr wrap="square">
            <a:spAutoFit/>
          </a:bodyPr>
          <a:lstStyle/>
          <a:p>
            <a:pPr>
              <a:lnSpc>
                <a:spcPct val="107000"/>
              </a:lnSpc>
              <a:spcAft>
                <a:spcPts val="800"/>
              </a:spcAft>
              <a:tabLst>
                <a:tab pos="771525" algn="l"/>
              </a:tabLst>
            </a:pPr>
            <a:r>
              <a:rPr lang="en-US" sz="2000" b="1" dirty="0">
                <a:effectLst/>
                <a:latin typeface="Calibri" panose="020F0502020204030204" pitchFamily="34" charset="0"/>
                <a:ea typeface="Calibri" panose="020F0502020204030204" pitchFamily="34" charset="0"/>
                <a:cs typeface="Raavi" panose="020B0502040204020203" pitchFamily="34" charset="0"/>
              </a:rPr>
              <a:t>e) dyke – a dike is a sheet like body of intrusive igneous rock which rise upward from a magma chamber and cuts discordantly through the bedding plane of country rock .its thickness may vary from </a:t>
            </a:r>
            <a:r>
              <a:rPr lang="en-US" sz="2000" b="1" dirty="0" err="1">
                <a:effectLst/>
                <a:latin typeface="Calibri" panose="020F0502020204030204" pitchFamily="34" charset="0"/>
                <a:ea typeface="Calibri" panose="020F0502020204030204" pitchFamily="34" charset="0"/>
                <a:cs typeface="Raavi" panose="020B0502040204020203" pitchFamily="34" charset="0"/>
              </a:rPr>
              <a:t>cms</a:t>
            </a:r>
            <a:r>
              <a:rPr lang="en-US" sz="2000" b="1" dirty="0">
                <a:effectLst/>
                <a:latin typeface="Calibri" panose="020F0502020204030204" pitchFamily="34" charset="0"/>
                <a:ea typeface="Calibri" panose="020F0502020204030204" pitchFamily="34" charset="0"/>
                <a:cs typeface="Raavi" panose="020B0502040204020203" pitchFamily="34" charset="0"/>
              </a:rPr>
              <a:t>. to hundreds of </a:t>
            </a:r>
            <a:r>
              <a:rPr lang="en-US" sz="2000" b="1" dirty="0" err="1">
                <a:effectLst/>
                <a:latin typeface="Calibri" panose="020F0502020204030204" pitchFamily="34" charset="0"/>
                <a:ea typeface="Calibri" panose="020F0502020204030204" pitchFamily="34" charset="0"/>
                <a:cs typeface="Raavi" panose="020B0502040204020203" pitchFamily="34" charset="0"/>
              </a:rPr>
              <a:t>metres</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tabLst>
                <a:tab pos="771525" algn="l"/>
              </a:tabLst>
            </a:pPr>
            <a:r>
              <a:rPr lang="en-US" sz="2000" b="1" dirty="0">
                <a:effectLst/>
                <a:latin typeface="Calibri" panose="020F0502020204030204" pitchFamily="34" charset="0"/>
                <a:ea typeface="Calibri" panose="020F0502020204030204" pitchFamily="34" charset="0"/>
                <a:cs typeface="Raavi" panose="020B0502040204020203" pitchFamily="34" charset="0"/>
              </a:rPr>
              <a:t>                                                                                                                                                                                   </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tabLst>
                <a:tab pos="771525" algn="l"/>
              </a:tabLst>
            </a:pPr>
            <a:r>
              <a:rPr lang="en-US" sz="2000" b="1" dirty="0">
                <a:effectLst/>
                <a:latin typeface="Calibri" panose="020F0502020204030204" pitchFamily="34" charset="0"/>
                <a:ea typeface="Calibri" panose="020F0502020204030204" pitchFamily="34" charset="0"/>
                <a:cs typeface="Raavi" panose="020B0502040204020203" pitchFamily="34" charset="0"/>
              </a:rPr>
              <a:t>f) </a:t>
            </a:r>
            <a:r>
              <a:rPr lang="en-US" sz="2000" b="1" dirty="0" err="1">
                <a:effectLst/>
                <a:latin typeface="Calibri" panose="020F0502020204030204" pitchFamily="34" charset="0"/>
                <a:ea typeface="Calibri" panose="020F0502020204030204" pitchFamily="34" charset="0"/>
                <a:cs typeface="Raavi" panose="020B0502040204020203" pitchFamily="34" charset="0"/>
              </a:rPr>
              <a:t>phacolith</a:t>
            </a:r>
            <a:r>
              <a:rPr lang="en-US" sz="2000" b="1" dirty="0">
                <a:effectLst/>
                <a:latin typeface="Calibri" panose="020F0502020204030204" pitchFamily="34" charset="0"/>
                <a:ea typeface="Calibri" panose="020F0502020204030204" pitchFamily="34" charset="0"/>
                <a:cs typeface="Raavi" panose="020B0502040204020203" pitchFamily="34" charset="0"/>
              </a:rPr>
              <a:t> – a concave- convex body of igneous form which is </a:t>
            </a:r>
            <a:r>
              <a:rPr lang="en-US" sz="2000" b="1" dirty="0" err="1">
                <a:effectLst/>
                <a:latin typeface="Calibri" panose="020F0502020204030204" pitchFamily="34" charset="0"/>
                <a:ea typeface="Calibri" panose="020F0502020204030204" pitchFamily="34" charset="0"/>
                <a:cs typeface="Raavi" panose="020B0502040204020203" pitchFamily="34" charset="0"/>
              </a:rPr>
              <a:t>anticinal</a:t>
            </a:r>
            <a:r>
              <a:rPr lang="en-US" sz="2000" b="1" dirty="0">
                <a:effectLst/>
                <a:latin typeface="Calibri" panose="020F0502020204030204" pitchFamily="34" charset="0"/>
                <a:ea typeface="Calibri" panose="020F0502020204030204" pitchFamily="34" charset="0"/>
                <a:cs typeface="Raavi" panose="020B0502040204020203" pitchFamily="34" charset="0"/>
              </a:rPr>
              <a:t> in form .They range in size from a few </a:t>
            </a:r>
            <a:r>
              <a:rPr lang="en-US" sz="2000" b="1" dirty="0" err="1">
                <a:effectLst/>
                <a:latin typeface="Calibri" panose="020F0502020204030204" pitchFamily="34" charset="0"/>
                <a:ea typeface="Calibri" panose="020F0502020204030204" pitchFamily="34" charset="0"/>
                <a:cs typeface="Raavi" panose="020B0502040204020203" pitchFamily="34" charset="0"/>
              </a:rPr>
              <a:t>metres</a:t>
            </a:r>
            <a:r>
              <a:rPr lang="en-US" sz="2000" b="1" dirty="0">
                <a:effectLst/>
                <a:latin typeface="Calibri" panose="020F0502020204030204" pitchFamily="34" charset="0"/>
                <a:ea typeface="Calibri" panose="020F0502020204030204" pitchFamily="34" charset="0"/>
                <a:cs typeface="Raavi" panose="020B0502040204020203" pitchFamily="34" charset="0"/>
              </a:rPr>
              <a:t> to a few </a:t>
            </a:r>
            <a:r>
              <a:rPr lang="en-US" sz="2000" b="1" dirty="0" err="1">
                <a:effectLst/>
                <a:latin typeface="Calibri" panose="020F0502020204030204" pitchFamily="34" charset="0"/>
                <a:ea typeface="Calibri" panose="020F0502020204030204" pitchFamily="34" charset="0"/>
                <a:cs typeface="Raavi" panose="020B0502040204020203" pitchFamily="34" charset="0"/>
              </a:rPr>
              <a:t>kilometres</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p:txBody>
      </p:sp>
    </p:spTree>
    <p:extLst>
      <p:ext uri="{BB962C8B-B14F-4D97-AF65-F5344CB8AC3E}">
        <p14:creationId xmlns:p14="http://schemas.microsoft.com/office/powerpoint/2010/main" val="816390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FEE8BD-6437-4BED-BBED-28D619D8B633}"/>
              </a:ext>
            </a:extLst>
          </p:cNvPr>
          <p:cNvSpPr txBox="1"/>
          <p:nvPr/>
        </p:nvSpPr>
        <p:spPr>
          <a:xfrm>
            <a:off x="1712742" y="782986"/>
            <a:ext cx="6098344" cy="2586285"/>
          </a:xfrm>
          <a:prstGeom prst="rect">
            <a:avLst/>
          </a:prstGeom>
          <a:noFill/>
        </p:spPr>
        <p:txBody>
          <a:bodyPr wrap="square">
            <a:spAutoFit/>
          </a:bodyPr>
          <a:lstStyle/>
          <a:p>
            <a:pPr>
              <a:lnSpc>
                <a:spcPct val="107000"/>
              </a:lnSpc>
              <a:spcAft>
                <a:spcPts val="800"/>
              </a:spcAft>
              <a:tabLst>
                <a:tab pos="771525" algn="l"/>
              </a:tabLst>
            </a:pPr>
            <a:r>
              <a:rPr lang="en-US" sz="2000" b="1" dirty="0">
                <a:effectLst/>
                <a:latin typeface="Calibri" panose="020F0502020204030204" pitchFamily="34" charset="0"/>
                <a:ea typeface="Calibri" panose="020F0502020204030204" pitchFamily="34" charset="0"/>
                <a:cs typeface="Raavi" panose="020B0502040204020203" pitchFamily="34" charset="0"/>
              </a:rPr>
              <a:t> EXTRUSIVE IGNEOUS ROCKS</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tabLst>
                <a:tab pos="771525" algn="l"/>
              </a:tabLst>
            </a:pPr>
            <a:r>
              <a:rPr lang="en-US" sz="2000" b="1" dirty="0">
                <a:effectLst/>
                <a:latin typeface="Calibri" panose="020F0502020204030204" pitchFamily="34" charset="0"/>
                <a:ea typeface="Calibri" panose="020F0502020204030204" pitchFamily="34" charset="0"/>
                <a:cs typeface="Raavi" panose="020B0502040204020203" pitchFamily="34" charset="0"/>
              </a:rPr>
              <a:t> </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a:lnSpc>
                <a:spcPct val="107000"/>
              </a:lnSpc>
              <a:spcAft>
                <a:spcPts val="800"/>
              </a:spcAft>
              <a:tabLst>
                <a:tab pos="771525" algn="l"/>
              </a:tabLst>
            </a:pPr>
            <a:r>
              <a:rPr lang="en-US" sz="2000" b="1" dirty="0">
                <a:effectLst/>
                <a:latin typeface="Calibri" panose="020F0502020204030204" pitchFamily="34" charset="0"/>
                <a:ea typeface="Calibri" panose="020F0502020204030204" pitchFamily="34" charset="0"/>
                <a:cs typeface="Raavi" panose="020B0502040204020203" pitchFamily="34" charset="0"/>
              </a:rPr>
              <a:t>rocks formed by solidification of magma above the earth s surface are known as extrusive igneous rocks.in other words these rocks are formed from magma extruded onto earth s surface by volcanic </a:t>
            </a:r>
            <a:r>
              <a:rPr lang="en-US" sz="2000" b="1" dirty="0" err="1">
                <a:effectLst/>
                <a:latin typeface="Calibri" panose="020F0502020204030204" pitchFamily="34" charset="0"/>
                <a:ea typeface="Calibri" panose="020F0502020204030204" pitchFamily="34" charset="0"/>
                <a:cs typeface="Raavi" panose="020B0502040204020203" pitchFamily="34" charset="0"/>
              </a:rPr>
              <a:t>erruptions.the</a:t>
            </a:r>
            <a:r>
              <a:rPr lang="en-US" sz="2000" b="1" dirty="0">
                <a:effectLst/>
                <a:latin typeface="Calibri" panose="020F0502020204030204" pitchFamily="34" charset="0"/>
                <a:ea typeface="Calibri" panose="020F0502020204030204" pitchFamily="34" charset="0"/>
                <a:cs typeface="Raavi" panose="020B0502040204020203" pitchFamily="34" charset="0"/>
              </a:rPr>
              <a:t> volcanic lava is an example of extrusive rock.</a:t>
            </a:r>
            <a:endParaRPr lang="en-IN" sz="2000" b="1" dirty="0"/>
          </a:p>
        </p:txBody>
      </p:sp>
    </p:spTree>
    <p:extLst>
      <p:ext uri="{BB962C8B-B14F-4D97-AF65-F5344CB8AC3E}">
        <p14:creationId xmlns:p14="http://schemas.microsoft.com/office/powerpoint/2010/main" val="954627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E3DD25-7A6B-4984-9645-9BCCD9E2AD0D}"/>
              </a:ext>
            </a:extLst>
          </p:cNvPr>
          <p:cNvSpPr txBox="1"/>
          <p:nvPr/>
        </p:nvSpPr>
        <p:spPr>
          <a:xfrm>
            <a:off x="3049172" y="914400"/>
            <a:ext cx="5855677" cy="4790799"/>
          </a:xfrm>
          <a:prstGeom prst="rect">
            <a:avLst/>
          </a:prstGeom>
          <a:noFill/>
        </p:spPr>
        <p:txBody>
          <a:bodyPr wrap="square">
            <a:spAutoFit/>
          </a:bodyPr>
          <a:lstStyle/>
          <a:p>
            <a:pPr indent="457200">
              <a:lnSpc>
                <a:spcPct val="107000"/>
              </a:lnSpc>
              <a:spcAft>
                <a:spcPts val="800"/>
              </a:spcAft>
            </a:pPr>
            <a:r>
              <a:rPr lang="en-US" sz="2000" b="1" dirty="0">
                <a:effectLst/>
                <a:latin typeface="Calibri" panose="020F0502020204030204" pitchFamily="34" charset="0"/>
                <a:ea typeface="Calibri" panose="020F0502020204030204" pitchFamily="34" charset="0"/>
                <a:cs typeface="Raavi" panose="020B0502040204020203" pitchFamily="34" charset="0"/>
              </a:rPr>
              <a:t>MAJOR CHARACTERISTICS OF IGNEOUS ROCKS</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marL="342900" lvl="0" indent="-342900">
              <a:lnSpc>
                <a:spcPct val="107000"/>
              </a:lnSpc>
              <a:buFont typeface="+mj-lt"/>
              <a:buAutoNum type="arabicPeriod"/>
            </a:pPr>
            <a:r>
              <a:rPr lang="en-US" sz="2000" b="1" dirty="0">
                <a:effectLst/>
                <a:latin typeface="Calibri" panose="020F0502020204030204" pitchFamily="34" charset="0"/>
                <a:ea typeface="Calibri" panose="020F0502020204030204" pitchFamily="34" charset="0"/>
                <a:cs typeface="Raavi" panose="020B0502040204020203" pitchFamily="34" charset="0"/>
              </a:rPr>
              <a:t>These rocks are solidified from a molten magma.</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marL="342900" lvl="0" indent="-342900">
              <a:lnSpc>
                <a:spcPct val="107000"/>
              </a:lnSpc>
              <a:buFont typeface="+mj-lt"/>
              <a:buAutoNum type="arabicPeriod"/>
            </a:pPr>
            <a:r>
              <a:rPr lang="en-US" sz="2000" b="1" dirty="0">
                <a:effectLst/>
                <a:latin typeface="Calibri" panose="020F0502020204030204" pitchFamily="34" charset="0"/>
                <a:ea typeface="Calibri" panose="020F0502020204030204" pitchFamily="34" charset="0"/>
                <a:cs typeface="Raavi" panose="020B0502040204020203" pitchFamily="34" charset="0"/>
              </a:rPr>
              <a:t>These rocks do not occur in distinct beds.</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marL="342900" lvl="0" indent="-342900">
              <a:lnSpc>
                <a:spcPct val="107000"/>
              </a:lnSpc>
              <a:buFont typeface="+mj-lt"/>
              <a:buAutoNum type="arabicPeriod"/>
            </a:pPr>
            <a:r>
              <a:rPr lang="en-US" sz="2000" b="1" dirty="0">
                <a:effectLst/>
                <a:latin typeface="Calibri" panose="020F0502020204030204" pitchFamily="34" charset="0"/>
                <a:ea typeface="Calibri" panose="020F0502020204030204" pitchFamily="34" charset="0"/>
                <a:cs typeface="Raavi" panose="020B0502040204020203" pitchFamily="34" charset="0"/>
              </a:rPr>
              <a:t>These rocks are not fossiliferous.</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marL="342900" lvl="0" indent="-342900">
              <a:lnSpc>
                <a:spcPct val="107000"/>
              </a:lnSpc>
              <a:buFont typeface="+mj-lt"/>
              <a:buAutoNum type="arabicPeriod"/>
            </a:pPr>
            <a:r>
              <a:rPr lang="en-US" sz="2000" b="1" dirty="0">
                <a:effectLst/>
                <a:latin typeface="Calibri" panose="020F0502020204030204" pitchFamily="34" charset="0"/>
                <a:ea typeface="Calibri" panose="020F0502020204030204" pitchFamily="34" charset="0"/>
                <a:cs typeface="Raavi" panose="020B0502040204020203" pitchFamily="34" charset="0"/>
              </a:rPr>
              <a:t>These rocks are hard and water percolates in them with great difficulty along the joints.</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marL="342900" lvl="0" indent="-342900">
              <a:lnSpc>
                <a:spcPct val="107000"/>
              </a:lnSpc>
              <a:buFont typeface="+mj-lt"/>
              <a:buAutoNum type="arabicPeriod"/>
            </a:pPr>
            <a:r>
              <a:rPr lang="en-US" sz="2000" b="1" dirty="0">
                <a:effectLst/>
                <a:latin typeface="Calibri" panose="020F0502020204030204" pitchFamily="34" charset="0"/>
                <a:ea typeface="Calibri" panose="020F0502020204030204" pitchFamily="34" charset="0"/>
                <a:cs typeface="Raavi" panose="020B0502040204020203" pitchFamily="34" charset="0"/>
              </a:rPr>
              <a:t>These rocks are less affected by chemical weathering</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marL="342900" lvl="0" indent="-342900">
              <a:lnSpc>
                <a:spcPct val="107000"/>
              </a:lnSpc>
              <a:buFont typeface="+mj-lt"/>
              <a:buAutoNum type="arabicPeriod"/>
            </a:pPr>
            <a:r>
              <a:rPr lang="en-US" sz="2000" b="1" dirty="0">
                <a:effectLst/>
                <a:latin typeface="Calibri" panose="020F0502020204030204" pitchFamily="34" charset="0"/>
                <a:ea typeface="Calibri" panose="020F0502020204030204" pitchFamily="34" charset="0"/>
                <a:cs typeface="Raavi" panose="020B0502040204020203" pitchFamily="34" charset="0"/>
              </a:rPr>
              <a:t>These rocks are granular and crystalline.</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marL="342900" lvl="0" indent="-342900">
              <a:lnSpc>
                <a:spcPct val="107000"/>
              </a:lnSpc>
              <a:buFont typeface="+mj-lt"/>
              <a:buAutoNum type="arabicPeriod"/>
            </a:pPr>
            <a:r>
              <a:rPr lang="en-US" sz="2000" b="1" dirty="0">
                <a:effectLst/>
                <a:latin typeface="Calibri" panose="020F0502020204030204" pitchFamily="34" charset="0"/>
                <a:ea typeface="Calibri" panose="020F0502020204030204" pitchFamily="34" charset="0"/>
                <a:cs typeface="Raavi" panose="020B0502040204020203" pitchFamily="34" charset="0"/>
              </a:rPr>
              <a:t>Valuable minerals like iron ore , gold, silver, copper, tin, mica ,</a:t>
            </a:r>
            <a:r>
              <a:rPr lang="en-US" sz="2000" b="1" dirty="0" err="1">
                <a:effectLst/>
                <a:latin typeface="Calibri" panose="020F0502020204030204" pitchFamily="34" charset="0"/>
                <a:ea typeface="Calibri" panose="020F0502020204030204" pitchFamily="34" charset="0"/>
                <a:cs typeface="Raavi" panose="020B0502040204020203" pitchFamily="34" charset="0"/>
              </a:rPr>
              <a:t>aluminium</a:t>
            </a:r>
            <a:r>
              <a:rPr lang="en-US" sz="2000" b="1" dirty="0">
                <a:effectLst/>
                <a:latin typeface="Calibri" panose="020F0502020204030204" pitchFamily="34" charset="0"/>
                <a:ea typeface="Calibri" panose="020F0502020204030204" pitchFamily="34" charset="0"/>
                <a:cs typeface="Raavi" panose="020B0502040204020203" pitchFamily="34" charset="0"/>
              </a:rPr>
              <a:t> </a:t>
            </a:r>
            <a:r>
              <a:rPr lang="en-US" sz="2000" b="1" dirty="0" err="1">
                <a:effectLst/>
                <a:latin typeface="Calibri" panose="020F0502020204030204" pitchFamily="34" charset="0"/>
                <a:ea typeface="Calibri" panose="020F0502020204030204" pitchFamily="34" charset="0"/>
                <a:cs typeface="Raavi" panose="020B0502040204020203" pitchFamily="34" charset="0"/>
              </a:rPr>
              <a:t>etc.are</a:t>
            </a:r>
            <a:r>
              <a:rPr lang="en-US" sz="2000" b="1" dirty="0">
                <a:effectLst/>
                <a:latin typeface="Calibri" panose="020F0502020204030204" pitchFamily="34" charset="0"/>
                <a:ea typeface="Calibri" panose="020F0502020204030204" pitchFamily="34" charset="0"/>
                <a:cs typeface="Raavi" panose="020B0502040204020203" pitchFamily="34" charset="0"/>
              </a:rPr>
              <a:t> found in igneous rocks.</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a:p>
            <a:pPr marL="342900" lvl="0" indent="-342900">
              <a:lnSpc>
                <a:spcPct val="107000"/>
              </a:lnSpc>
              <a:spcAft>
                <a:spcPts val="800"/>
              </a:spcAft>
              <a:buFont typeface="+mj-lt"/>
              <a:buAutoNum type="arabicPeriod"/>
            </a:pPr>
            <a:r>
              <a:rPr lang="en-US" sz="2000" b="1" dirty="0">
                <a:effectLst/>
                <a:latin typeface="Calibri" panose="020F0502020204030204" pitchFamily="34" charset="0"/>
                <a:ea typeface="Calibri" panose="020F0502020204030204" pitchFamily="34" charset="0"/>
                <a:cs typeface="Raavi" panose="020B0502040204020203" pitchFamily="34" charset="0"/>
              </a:rPr>
              <a:t>Igneous rocks are generally associated with volcanic activity.</a:t>
            </a:r>
            <a:endParaRPr lang="en-IN" sz="2000" b="1" dirty="0">
              <a:effectLst/>
              <a:latin typeface="Calibri" panose="020F0502020204030204" pitchFamily="34" charset="0"/>
              <a:ea typeface="Calibri" panose="020F0502020204030204" pitchFamily="34" charset="0"/>
              <a:cs typeface="Raavi" panose="020B0502040204020203" pitchFamily="34" charset="0"/>
            </a:endParaRPr>
          </a:p>
        </p:txBody>
      </p:sp>
    </p:spTree>
    <p:extLst>
      <p:ext uri="{BB962C8B-B14F-4D97-AF65-F5344CB8AC3E}">
        <p14:creationId xmlns:p14="http://schemas.microsoft.com/office/powerpoint/2010/main" val="23912502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5</TotalTime>
  <Words>618</Words>
  <Application>Microsoft Office PowerPoint</Application>
  <PresentationFormat>Widescreen</PresentationFormat>
  <Paragraphs>36</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ROCK IS AN AGGREGATE OF MINERALS.ROCK HAS BEEN DEFINED AS COHERENT,CONSOLIDATED AND COMPACT MASS OF TWO OR MORE THAN TWO MINERALS. CLASSIFICATION OF ROCKS: ON THE BASIS OF MODE OF FORMATION  ROCKS ARE CLASSIFIED INTO THREE CATEGORIES: 1  IGNEOUS ROCKS 2  SEDIMENTARY ROCKS 3  METAMORPHIC ROCKS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ROCK IS AN AGGREGATE OF MINERALS.ROCK HAS BEEN DEFINED AS COHERENT,CONSOLIDATED AND COMPACT MASS OF TWO OR MORE THAN TWO MINERALS. CLASSIFICATION OF ROCKS: ON THE BASIS OF MODE OF FORMATION  ROCKS ARE CLASSIFIED INTO THREE CATEGORIES: 1  IGNEOUS ROCKS 2  SEDIMENTARY ROCKS 3  METAMORPHIC ROCKS   </dc:title>
  <dc:creator>VIMMI</dc:creator>
  <cp:lastModifiedBy>VIMMI</cp:lastModifiedBy>
  <cp:revision>6</cp:revision>
  <dcterms:created xsi:type="dcterms:W3CDTF">2022-05-02T07:22:58Z</dcterms:created>
  <dcterms:modified xsi:type="dcterms:W3CDTF">2022-07-20T06:31:44Z</dcterms:modified>
</cp:coreProperties>
</file>